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487" r:id="rId2"/>
    <p:sldId id="269" r:id="rId3"/>
    <p:sldId id="306" r:id="rId4"/>
    <p:sldId id="491" r:id="rId5"/>
    <p:sldId id="523" r:id="rId6"/>
    <p:sldId id="502" r:id="rId7"/>
    <p:sldId id="505" r:id="rId8"/>
    <p:sldId id="506" r:id="rId9"/>
    <p:sldId id="524" r:id="rId10"/>
    <p:sldId id="503" r:id="rId11"/>
    <p:sldId id="504" r:id="rId12"/>
    <p:sldId id="525" r:id="rId13"/>
    <p:sldId id="528" r:id="rId14"/>
    <p:sldId id="526" r:id="rId15"/>
    <p:sldId id="527" r:id="rId16"/>
    <p:sldId id="493" r:id="rId17"/>
    <p:sldId id="494" r:id="rId18"/>
    <p:sldId id="495" r:id="rId19"/>
    <p:sldId id="497" r:id="rId20"/>
    <p:sldId id="498" r:id="rId21"/>
    <p:sldId id="508" r:id="rId22"/>
    <p:sldId id="507" r:id="rId23"/>
    <p:sldId id="532" r:id="rId24"/>
    <p:sldId id="513" r:id="rId25"/>
    <p:sldId id="531" r:id="rId26"/>
    <p:sldId id="530" r:id="rId27"/>
    <p:sldId id="511" r:id="rId28"/>
    <p:sldId id="509" r:id="rId29"/>
    <p:sldId id="512" r:id="rId30"/>
    <p:sldId id="514" r:id="rId31"/>
    <p:sldId id="496" r:id="rId32"/>
    <p:sldId id="489" r:id="rId33"/>
    <p:sldId id="367" r:id="rId34"/>
    <p:sldId id="370" r:id="rId35"/>
    <p:sldId id="371" r:id="rId36"/>
    <p:sldId id="482" r:id="rId37"/>
    <p:sldId id="479" r:id="rId38"/>
    <p:sldId id="520" r:id="rId39"/>
    <p:sldId id="521" r:id="rId40"/>
    <p:sldId id="516" r:id="rId41"/>
    <p:sldId id="517" r:id="rId42"/>
    <p:sldId id="372" r:id="rId43"/>
    <p:sldId id="369" r:id="rId44"/>
    <p:sldId id="373" r:id="rId45"/>
    <p:sldId id="374" r:id="rId46"/>
    <p:sldId id="375" r:id="rId47"/>
    <p:sldId id="376" r:id="rId48"/>
    <p:sldId id="377" r:id="rId49"/>
    <p:sldId id="378" r:id="rId50"/>
    <p:sldId id="322" r:id="rId51"/>
    <p:sldId id="515" r:id="rId52"/>
    <p:sldId id="518" r:id="rId53"/>
    <p:sldId id="519" r:id="rId54"/>
    <p:sldId id="522" r:id="rId55"/>
    <p:sldId id="529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/>
    <p:restoredTop sz="95755"/>
  </p:normalViewPr>
  <p:slideViewPr>
    <p:cSldViewPr snapToGrid="0" snapToObjects="1">
      <p:cViewPr>
        <p:scale>
          <a:sx n="75" d="100"/>
          <a:sy n="75" d="100"/>
        </p:scale>
        <p:origin x="202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28.11.2025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habr.com/ru/articles/53931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ithub.com/LAION-AI/CLIP_benchm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080527" y="3244334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 smtClean="0">
                <a:solidFill>
                  <a:schemeClr val="bg1"/>
                </a:solidFill>
              </a:rPr>
              <a:t>SSL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ru-RU" sz="4800" b="1" dirty="0" err="1" smtClean="0">
                <a:solidFill>
                  <a:schemeClr val="bg1"/>
                </a:solidFill>
              </a:rPr>
              <a:t>Автокодирование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52165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7485156" y="6279189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 smtClean="0">
                <a:solidFill>
                  <a:schemeClr val="bg1"/>
                </a:solidFill>
              </a:rPr>
              <a:t>SSL. </a:t>
            </a:r>
            <a:r>
              <a:rPr lang="ru-RU" sz="4800" b="1" dirty="0" smtClean="0">
                <a:solidFill>
                  <a:schemeClr val="bg1"/>
                </a:solidFill>
              </a:rPr>
              <a:t>С</a:t>
            </a:r>
            <a:r>
              <a:rPr lang="en-US" sz="4800" b="1" dirty="0" err="1" smtClean="0">
                <a:solidFill>
                  <a:schemeClr val="bg1"/>
                </a:solidFill>
              </a:rPr>
              <a:t>ontrastive</a:t>
            </a:r>
            <a:r>
              <a:rPr lang="en-US" sz="4800" b="1" dirty="0" smtClean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" y="3973015"/>
            <a:ext cx="3751446" cy="2635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3" y="3931199"/>
            <a:ext cx="3595853" cy="25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Идея самообучения по средствам подстраивайся двух сетей (</a:t>
            </a:r>
            <a:r>
              <a:rPr lang="ru-RU" sz="2400" dirty="0" err="1" smtClean="0">
                <a:solidFill>
                  <a:schemeClr val="bg1"/>
                </a:solidFill>
              </a:rPr>
              <a:t>дисциляция</a:t>
            </a:r>
            <a:r>
              <a:rPr lang="ru-RU" sz="2400" dirty="0" smtClean="0">
                <a:solidFill>
                  <a:schemeClr val="bg1"/>
                </a:solidFill>
              </a:rPr>
              <a:t> знаний) выдавать одинаковые </a:t>
            </a:r>
            <a:r>
              <a:rPr lang="ru-RU" sz="2400" dirty="0" err="1" smtClean="0">
                <a:solidFill>
                  <a:schemeClr val="bg1"/>
                </a:solidFill>
              </a:rPr>
              <a:t>эмединги</a:t>
            </a:r>
            <a:r>
              <a:rPr lang="ru-RU" sz="2400" dirty="0" smtClean="0">
                <a:solidFill>
                  <a:schemeClr val="bg1"/>
                </a:solidFill>
              </a:rPr>
              <a:t> для разных </a:t>
            </a:r>
            <a:r>
              <a:rPr lang="ru-RU" sz="2400" dirty="0" err="1" smtClean="0">
                <a:solidFill>
                  <a:schemeClr val="bg1"/>
                </a:solidFill>
              </a:rPr>
              <a:t>патчей</a:t>
            </a:r>
            <a:r>
              <a:rPr lang="ru-RU" sz="2400" dirty="0" smtClean="0">
                <a:solidFill>
                  <a:schemeClr val="bg1"/>
                </a:solidFill>
              </a:rPr>
              <a:t> одного изображения.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272793" y="1623391"/>
            <a:ext cx="3375281" cy="451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343296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6" y="2492604"/>
            <a:ext cx="6797664" cy="34322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43550" y="59976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 smtClean="0">
                <a:solidFill>
                  <a:schemeClr val="bg1"/>
                </a:solidFill>
              </a:rPr>
              <a:t>колапс</a:t>
            </a:r>
            <a:r>
              <a:rPr lang="ru-RU" sz="2400" dirty="0" smtClean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 smtClean="0">
                <a:solidFill>
                  <a:schemeClr val="bg1"/>
                </a:solidFill>
              </a:rPr>
              <a:t>загрубление</a:t>
            </a:r>
            <a:r>
              <a:rPr lang="ru-RU" sz="2400" dirty="0" smtClean="0">
                <a:solidFill>
                  <a:schemeClr val="bg1"/>
                </a:solidFill>
              </a:rPr>
              <a:t> входа сети)</a:t>
            </a:r>
            <a:r>
              <a:rPr lang="en-US" sz="2400" dirty="0" smtClean="0">
                <a:solidFill>
                  <a:schemeClr val="bg1"/>
                </a:solidFill>
              </a:rPr>
              <a:t> – </a:t>
            </a:r>
            <a:r>
              <a:rPr lang="ru-RU" sz="2400" dirty="0" smtClean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В </a:t>
            </a:r>
            <a:r>
              <a:rPr lang="en-US" sz="2400" dirty="0" smtClean="0">
                <a:solidFill>
                  <a:schemeClr val="bg1"/>
                </a:solidFill>
              </a:rPr>
              <a:t>DINO V2</a:t>
            </a:r>
            <a:r>
              <a:rPr lang="ru-RU" sz="2400" dirty="0" smtClean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 smtClean="0">
                <a:solidFill>
                  <a:schemeClr val="bg1"/>
                </a:solidFill>
              </a:rPr>
              <a:t>патчами</a:t>
            </a:r>
            <a:r>
              <a:rPr lang="ru-RU" sz="2400" dirty="0" smtClean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Полезное свойство </a:t>
            </a:r>
            <a:r>
              <a:rPr lang="en-US" sz="2400" dirty="0" smtClean="0">
                <a:solidFill>
                  <a:schemeClr val="bg1"/>
                </a:solidFill>
              </a:rPr>
              <a:t>DINO </a:t>
            </a:r>
            <a:r>
              <a:rPr lang="ru-RU" sz="2400" dirty="0" smtClean="0">
                <a:solidFill>
                  <a:schemeClr val="bg1"/>
                </a:solidFill>
              </a:rPr>
              <a:t>для м</a:t>
            </a:r>
            <a:r>
              <a:rPr lang="ru-RU" sz="2400" dirty="0" smtClean="0">
                <a:solidFill>
                  <a:schemeClr val="bg1"/>
                </a:solidFill>
              </a:rPr>
              <a:t>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en-US" sz="2400" dirty="0" smtClean="0">
                <a:solidFill>
                  <a:schemeClr val="bg1"/>
                </a:solidFill>
              </a:rPr>
              <a:t>DINO</a:t>
            </a:r>
            <a:r>
              <a:rPr lang="ru-RU" sz="2400" dirty="0" smtClean="0">
                <a:solidFill>
                  <a:schemeClr val="bg1"/>
                </a:solidFill>
              </a:rPr>
              <a:t>-</a:t>
            </a:r>
            <a:r>
              <a:rPr lang="ru-RU" sz="2400" dirty="0" smtClean="0">
                <a:solidFill>
                  <a:schemeClr val="bg1"/>
                </a:solidFill>
              </a:rPr>
              <a:t>самообучении </a:t>
            </a:r>
            <a:r>
              <a:rPr lang="ru-RU" sz="2400" dirty="0">
                <a:solidFill>
                  <a:schemeClr val="bg1"/>
                </a:solidFill>
              </a:rPr>
              <a:t>содержат явную информацию о семантической сегментации объекта (его границах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DINO</a:t>
            </a:r>
            <a:r>
              <a:rPr lang="ru-RU" sz="2400" dirty="0" smtClean="0">
                <a:solidFill>
                  <a:schemeClr val="bg1"/>
                </a:solidFill>
              </a:rPr>
              <a:t> еще и решение задачи сегментации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256851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41015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40" y="3866688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7538" y="3207249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Разные головы </a:t>
            </a:r>
            <a:r>
              <a:rPr lang="ru-RU" dirty="0">
                <a:solidFill>
                  <a:schemeClr val="bg1"/>
                </a:solidFill>
              </a:rPr>
              <a:t>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/>
              <a:t/>
            </a:r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smtClean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 smtClean="0">
                <a:solidFill>
                  <a:schemeClr val="bg1"/>
                </a:solidFill>
              </a:rPr>
              <a:t>CLIP </a:t>
            </a:r>
            <a:r>
              <a:rPr lang="ru-RU" sz="2200" dirty="0" smtClean="0">
                <a:solidFill>
                  <a:schemeClr val="bg1"/>
                </a:solidFill>
              </a:rPr>
              <a:t>также есть </a:t>
            </a:r>
            <a:r>
              <a:rPr lang="en-US" sz="2200" dirty="0" err="1" smtClean="0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smtClean="0">
                <a:solidFill>
                  <a:schemeClr val="bg1"/>
                </a:solidFill>
              </a:rPr>
              <a:t>Модификации </a:t>
            </a:r>
            <a:r>
              <a:rPr lang="ru-RU" sz="2200" dirty="0">
                <a:solidFill>
                  <a:schemeClr val="bg1"/>
                </a:solidFill>
              </a:rPr>
              <a:t>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</a:rPr>
              <a:t>DiffusionCLIP</a:t>
            </a:r>
            <a:r>
              <a:rPr lang="en-US" sz="2200" dirty="0" smtClean="0">
                <a:solidFill>
                  <a:schemeClr val="bg1"/>
                </a:solidFill>
              </a:rPr>
              <a:t>, </a:t>
            </a:r>
            <a:r>
              <a:rPr lang="en-US" sz="2200" dirty="0" err="1" smtClean="0">
                <a:solidFill>
                  <a:schemeClr val="bg1"/>
                </a:solidFill>
              </a:rPr>
              <a:t>GroundingLIP</a:t>
            </a:r>
            <a:r>
              <a:rPr lang="en-US" sz="2200" dirty="0" smtClean="0">
                <a:solidFill>
                  <a:schemeClr val="bg1"/>
                </a:solidFill>
              </a:rPr>
              <a:t> (GLIP) – </a:t>
            </a:r>
            <a:r>
              <a:rPr lang="en-US" sz="2200" dirty="0" err="1" smtClean="0">
                <a:solidFill>
                  <a:schemeClr val="bg1"/>
                </a:solidFill>
              </a:rPr>
              <a:t>o</a:t>
            </a:r>
            <a:r>
              <a:rPr lang="en-US" sz="2200" dirty="0" err="1" smtClean="0">
                <a:solidFill>
                  <a:schemeClr val="bg1"/>
                </a:solidFill>
              </a:rPr>
              <a:t>bj.det</a:t>
            </a:r>
            <a:endParaRPr lang="ru-RU" sz="22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smtClean="0">
                <a:solidFill>
                  <a:schemeClr val="bg1"/>
                </a:solidFill>
              </a:rPr>
              <a:t>Модели </a:t>
            </a:r>
            <a:r>
              <a:rPr lang="ru-RU" sz="2200" dirty="0">
                <a:solidFill>
                  <a:schemeClr val="bg1"/>
                </a:solidFill>
              </a:rPr>
              <a:t>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smtClean="0">
                <a:solidFill>
                  <a:schemeClr val="bg1"/>
                </a:solidFill>
              </a:rPr>
              <a:t>Улучшение </a:t>
            </a:r>
            <a:r>
              <a:rPr lang="ru-RU" sz="2200" dirty="0">
                <a:solidFill>
                  <a:schemeClr val="bg1"/>
                </a:solidFill>
              </a:rPr>
              <a:t>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</a:t>
            </a:r>
            <a:r>
              <a:rPr lang="ru-RU" sz="1050" dirty="0" smtClean="0">
                <a:solidFill>
                  <a:schemeClr val="bg1"/>
                </a:solidFill>
              </a:rPr>
              <a:t>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</a:t>
            </a:r>
            <a:r>
              <a:rPr lang="en-US" sz="4800" b="1" dirty="0" smtClean="0">
                <a:solidFill>
                  <a:schemeClr val="bg1"/>
                </a:solidFill>
              </a:rPr>
              <a:t>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2</a:t>
            </a:r>
            <a:r>
              <a:rPr lang="en" dirty="0">
                <a:solidFill>
                  <a:schemeClr val="bg1"/>
                </a:solidFill>
              </a:rPr>
              <a:t> — </a:t>
            </a:r>
            <a:r>
              <a:rPr lang="ru-RU" dirty="0">
                <a:solidFill>
                  <a:schemeClr val="bg1"/>
                </a:solidFill>
              </a:rPr>
              <a:t>обобщение архитектуры </a:t>
            </a:r>
            <a:r>
              <a:rPr lang="en" dirty="0">
                <a:solidFill>
                  <a:schemeClr val="bg1"/>
                </a:solidFill>
              </a:rPr>
              <a:t>SAM, </a:t>
            </a:r>
            <a:r>
              <a:rPr lang="ru-RU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dirty="0" err="1">
                <a:solidFill>
                  <a:schemeClr val="bg1"/>
                </a:solidFill>
              </a:rPr>
              <a:t>промпты</a:t>
            </a:r>
            <a:r>
              <a:rPr lang="ru-RU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 smtClean="0">
                <a:solidFill>
                  <a:schemeClr val="bg1"/>
                </a:solidFill>
              </a:rPr>
              <a:t>SAM </a:t>
            </a:r>
            <a:r>
              <a:rPr lang="ru-RU" b="1" dirty="0" smtClean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 smtClean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SAM1/SAM2/SAM3 – </a:t>
            </a:r>
            <a:r>
              <a:rPr lang="ru-RU" b="1" dirty="0" smtClean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HQ-SAM</a:t>
            </a:r>
            <a:r>
              <a:rPr lang="ru-RU" b="1" dirty="0" smtClean="0">
                <a:solidFill>
                  <a:schemeClr val="bg1"/>
                </a:solidFill>
              </a:rPr>
              <a:t> – для тонких линий и объектов</a:t>
            </a:r>
            <a:endParaRPr lang="ru-RU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</a:t>
            </a:r>
            <a:r>
              <a:rPr lang="en-US" altLang="ru-RU" sz="2400" b="1" dirty="0" smtClean="0">
                <a:solidFill>
                  <a:schemeClr val="bg1"/>
                </a:solidFill>
              </a:rPr>
              <a:t>/SAM4MIS </a:t>
            </a:r>
            <a:r>
              <a:rPr lang="en-US" altLang="ru-RU" sz="2400" b="1" dirty="0" smtClean="0">
                <a:solidFill>
                  <a:schemeClr val="bg1"/>
                </a:solidFill>
              </a:rPr>
              <a:t>–</a:t>
            </a:r>
            <a:r>
              <a:rPr lang="ru-RU" altLang="ru-RU" sz="2400" b="1" dirty="0" smtClean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 smtClean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smtClean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 smtClean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 smtClean="0">
                <a:solidFill>
                  <a:schemeClr val="bg1"/>
                </a:solidFill>
              </a:rPr>
              <a:t>TRex</a:t>
            </a:r>
            <a:r>
              <a:rPr lang="en-US" altLang="ru-RU" sz="2400" b="1" dirty="0" smtClean="0">
                <a:solidFill>
                  <a:schemeClr val="bg1"/>
                </a:solidFill>
              </a:rPr>
              <a:t> –</a:t>
            </a:r>
            <a:r>
              <a:rPr lang="ru-RU" altLang="ru-RU" sz="2400" b="1" dirty="0" smtClean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 smtClean="0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 smtClean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 smtClean="0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 smtClean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</a:t>
            </a:r>
            <a:r>
              <a:rPr lang="en-US" sz="2400" dirty="0" smtClean="0">
                <a:solidFill>
                  <a:schemeClr val="bg1"/>
                </a:solidFill>
              </a:rPr>
              <a:t>Dino</a:t>
            </a:r>
            <a:r>
              <a:rPr lang="ru-RU" sz="2400" dirty="0" smtClean="0">
                <a:solidFill>
                  <a:schemeClr val="bg1"/>
                </a:solidFill>
              </a:rPr>
              <a:t> – </a:t>
            </a:r>
            <a:r>
              <a:rPr lang="ru-RU" sz="2400" dirty="0" err="1" smtClean="0">
                <a:solidFill>
                  <a:schemeClr val="bg1"/>
                </a:solidFill>
              </a:rPr>
              <a:t>детекция</a:t>
            </a:r>
            <a:r>
              <a:rPr lang="ru-RU" sz="2400" dirty="0" smtClean="0">
                <a:solidFill>
                  <a:schemeClr val="bg1"/>
                </a:solidFill>
              </a:rPr>
              <a:t> по </a:t>
            </a:r>
            <a:r>
              <a:rPr lang="ru-RU" sz="2400" dirty="0" err="1" smtClean="0">
                <a:solidFill>
                  <a:schemeClr val="bg1"/>
                </a:solidFill>
              </a:rPr>
              <a:t>промпту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FastSAM</a:t>
            </a:r>
            <a:r>
              <a:rPr lang="en-US" sz="2400" dirty="0" smtClean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 smtClean="0">
                <a:solidFill>
                  <a:schemeClr val="bg1"/>
                </a:solidFill>
              </a:rPr>
              <a:t>архитектуры для </a:t>
            </a:r>
            <a:r>
              <a:rPr lang="en-US" sz="2400" dirty="0" smtClean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</a:t>
            </a:r>
            <a:r>
              <a:rPr lang="en-US" dirty="0">
                <a:solidFill>
                  <a:schemeClr val="bg1"/>
                </a:solidFill>
              </a:rPr>
              <a:t>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</a:t>
            </a:r>
            <a:r>
              <a:rPr lang="ru-RU" sz="2400" dirty="0" err="1" smtClean="0">
                <a:solidFill>
                  <a:schemeClr val="bg1"/>
                </a:solidFill>
              </a:rPr>
              <a:t>мультимодальными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</a:t>
            </a:r>
            <a:r>
              <a:rPr lang="ru-RU" sz="2400" dirty="0" smtClean="0">
                <a:solidFill>
                  <a:schemeClr val="bg1"/>
                </a:solidFill>
              </a:rPr>
              <a:t>), </a:t>
            </a:r>
          </a:p>
          <a:p>
            <a:pPr lvl="1"/>
            <a:r>
              <a:rPr lang="ru-RU" sz="2200" b="1" dirty="0" smtClean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 smtClean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 smtClean="0">
                <a:solidFill>
                  <a:schemeClr val="bg1"/>
                </a:solidFill>
              </a:rPr>
              <a:t>датасет</a:t>
            </a:r>
            <a:r>
              <a:rPr lang="ru-RU" sz="2200" b="1" dirty="0" smtClean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 smtClean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 smtClean="0">
                <a:solidFill>
                  <a:schemeClr val="bg1"/>
                </a:solidFill>
              </a:rPr>
              <a:t>OMNI-</a:t>
            </a:r>
            <a:r>
              <a:rPr lang="ru-RU" sz="2200" b="1" dirty="0" smtClean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r>
              <a:rPr lang="en" sz="2300" b="1" dirty="0" smtClean="0">
                <a:solidFill>
                  <a:schemeClr val="bg1"/>
                </a:solidFill>
              </a:rPr>
              <a:t>Visual-Language </a:t>
            </a:r>
            <a:r>
              <a:rPr lang="en" sz="2300" b="1" dirty="0">
                <a:solidFill>
                  <a:schemeClr val="bg1"/>
                </a:solidFill>
              </a:rPr>
              <a:t>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</a:t>
            </a:r>
            <a:r>
              <a:rPr lang="ru-RU" sz="23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sz="1900" dirty="0" smtClean="0">
                <a:solidFill>
                  <a:schemeClr val="bg1"/>
                </a:solidFill>
              </a:rPr>
              <a:t>VLM – </a:t>
            </a:r>
            <a:r>
              <a:rPr lang="ru-RU" sz="1900" dirty="0" smtClean="0">
                <a:solidFill>
                  <a:schemeClr val="bg1"/>
                </a:solidFill>
              </a:rPr>
              <a:t>дают текст на выходе!</a:t>
            </a:r>
            <a:endParaRPr lang="ru-RU" sz="19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16" y="3448050"/>
            <a:ext cx="6096784" cy="31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035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VLM – Text Alignment </a:t>
            </a:r>
            <a:r>
              <a:rPr lang="ru-RU" dirty="0">
                <a:solidFill>
                  <a:schemeClr val="bg1"/>
                </a:solidFill>
              </a:rPr>
              <a:t>модели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</a:t>
            </a:r>
            <a:r>
              <a:rPr lang="ru-RU" sz="2200" dirty="0" smtClean="0">
                <a:solidFill>
                  <a:schemeClr val="bg1"/>
                </a:solidFill>
              </a:rPr>
              <a:t>изуального </a:t>
            </a:r>
            <a:r>
              <a:rPr lang="ru-RU" sz="2200" dirty="0">
                <a:solidFill>
                  <a:schemeClr val="bg1"/>
                </a:solidFill>
              </a:rPr>
              <a:t>энкодера (например, </a:t>
            </a:r>
            <a:r>
              <a:rPr lang="en" sz="2200" dirty="0" err="1">
                <a:solidFill>
                  <a:schemeClr val="bg1"/>
                </a:solidFill>
              </a:rPr>
              <a:t>ViT</a:t>
            </a:r>
            <a:r>
              <a:rPr lang="en" sz="2200" dirty="0">
                <a:solidFill>
                  <a:schemeClr val="bg1"/>
                </a:solidFill>
              </a:rPr>
              <a:t>, CLIP </a:t>
            </a:r>
            <a:r>
              <a:rPr lang="ru-RU" sz="2200" dirty="0">
                <a:solidFill>
                  <a:schemeClr val="bg1"/>
                </a:solidFill>
              </a:rPr>
              <a:t>или свёрточной сети) 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Языковой </a:t>
            </a:r>
            <a:r>
              <a:rPr lang="ru-RU" sz="2200" dirty="0">
                <a:solidFill>
                  <a:schemeClr val="bg1"/>
                </a:solidFill>
              </a:rPr>
              <a:t>модели (</a:t>
            </a:r>
            <a:r>
              <a:rPr lang="en" sz="2200" dirty="0">
                <a:solidFill>
                  <a:schemeClr val="bg1"/>
                </a:solidFill>
              </a:rPr>
              <a:t>LLM</a:t>
            </a:r>
            <a:r>
              <a:rPr lang="en" sz="2200" dirty="0" smtClean="0">
                <a:solidFill>
                  <a:schemeClr val="bg1"/>
                </a:solidFill>
              </a:rPr>
              <a:t>)</a:t>
            </a:r>
            <a:r>
              <a:rPr lang="ru-RU" sz="22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ru-RU" sz="2200" dirty="0" smtClean="0">
                <a:solidFill>
                  <a:schemeClr val="bg1"/>
                </a:solidFill>
              </a:rPr>
              <a:t>компоненты</a:t>
            </a:r>
            <a:r>
              <a:rPr lang="ru-RU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связываются </a:t>
            </a:r>
            <a:r>
              <a:rPr lang="ru-RU" sz="2200" dirty="0" smtClean="0">
                <a:solidFill>
                  <a:schemeClr val="bg1"/>
                </a:solidFill>
              </a:rPr>
              <a:t>адаптером.</a:t>
            </a:r>
          </a:p>
          <a:p>
            <a:pPr lvl="1"/>
            <a:r>
              <a:rPr lang="en-US" sz="2200" dirty="0" smtClean="0">
                <a:solidFill>
                  <a:schemeClr val="bg1"/>
                </a:solidFill>
              </a:rPr>
              <a:t>Prompt-based </a:t>
            </a:r>
            <a:r>
              <a:rPr lang="ru-RU" sz="2200" dirty="0" smtClean="0">
                <a:solidFill>
                  <a:schemeClr val="bg1"/>
                </a:solidFill>
              </a:rPr>
              <a:t>адаптеры </a:t>
            </a:r>
            <a:r>
              <a:rPr lang="en-US" sz="2200" dirty="0" smtClean="0">
                <a:solidFill>
                  <a:schemeClr val="bg1"/>
                </a:solidFill>
              </a:rPr>
              <a:t>– </a:t>
            </a:r>
            <a:r>
              <a:rPr lang="ru-RU" sz="2200" dirty="0" smtClean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200" dirty="0" err="1" smtClean="0">
                <a:solidFill>
                  <a:schemeClr val="bg1"/>
                </a:solidFill>
              </a:rPr>
              <a:t>токенов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ru-RU" sz="2200" dirty="0" smtClean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200" dirty="0" smtClean="0">
                <a:solidFill>
                  <a:schemeClr val="bg1"/>
                </a:solidFill>
              </a:rPr>
              <a:t>MLP</a:t>
            </a:r>
            <a:endParaRPr lang="ru-RU" sz="2200" dirty="0" smtClean="0">
              <a:solidFill>
                <a:schemeClr val="bg1"/>
              </a:solidFill>
            </a:endParaRP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cross‑attention‑based </a:t>
            </a:r>
            <a:r>
              <a:rPr lang="ru-RU" sz="2200" dirty="0">
                <a:solidFill>
                  <a:schemeClr val="bg1"/>
                </a:solidFill>
              </a:rPr>
              <a:t>адаптеры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ru-RU" sz="2200" dirty="0">
                <a:solidFill>
                  <a:schemeClr val="bg1"/>
                </a:solidFill>
              </a:rPr>
              <a:t>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– в </a:t>
            </a:r>
            <a:r>
              <a:rPr lang="en-US" sz="2200" dirty="0">
                <a:solidFill>
                  <a:schemeClr val="bg1"/>
                </a:solidFill>
              </a:rPr>
              <a:t>K,V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  </a:t>
            </a:r>
            <a:r>
              <a:rPr lang="en-US" sz="2200" dirty="0">
                <a:solidFill>
                  <a:schemeClr val="bg1"/>
                </a:solidFill>
              </a:rPr>
              <a:t>cross‑attention‑</a:t>
            </a:r>
            <a:r>
              <a:rPr lang="ru-RU" sz="2200" dirty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LLM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 smtClean="0">
                <a:solidFill>
                  <a:schemeClr val="bg1"/>
                </a:solidFill>
              </a:rPr>
              <a:t>Адаптер сложный, много параметров.</a:t>
            </a:r>
            <a:endParaRPr lang="ru-RU" sz="2200" dirty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выравнивает </a:t>
            </a:r>
            <a:r>
              <a:rPr lang="ru-RU" sz="2200" dirty="0">
                <a:solidFill>
                  <a:schemeClr val="bg1"/>
                </a:solidFill>
              </a:rPr>
              <a:t>визуальные и текстовые представления </a:t>
            </a:r>
            <a:r>
              <a:rPr lang="ru-RU" sz="2200" dirty="0" smtClean="0">
                <a:solidFill>
                  <a:schemeClr val="bg1"/>
                </a:solidFill>
              </a:rPr>
              <a:t/>
            </a:r>
            <a:br>
              <a:rPr lang="ru-RU" sz="2200" dirty="0" smtClean="0">
                <a:solidFill>
                  <a:schemeClr val="bg1"/>
                </a:solidFill>
              </a:rPr>
            </a:br>
            <a:r>
              <a:rPr lang="ru-RU" sz="2200" dirty="0" smtClean="0">
                <a:solidFill>
                  <a:schemeClr val="bg1"/>
                </a:solidFill>
              </a:rPr>
              <a:t>в </a:t>
            </a:r>
            <a:r>
              <a:rPr lang="ru-RU" sz="2200" dirty="0">
                <a:solidFill>
                  <a:schemeClr val="bg1"/>
                </a:solidFill>
              </a:rPr>
              <a:t>общем пространстве </a:t>
            </a:r>
            <a:r>
              <a:rPr lang="ru-RU" sz="2200" dirty="0" err="1">
                <a:solidFill>
                  <a:schemeClr val="bg1"/>
                </a:solidFill>
              </a:rPr>
              <a:t>эмбеддингов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6985000" y="3139703"/>
            <a:ext cx="4975050" cy="36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88210" y="4666245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эти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мы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нашу VLM на </a:t>
            </a:r>
            <a:r>
              <a:rPr lang="ru-RU" sz="2000" dirty="0" err="1">
                <a:solidFill>
                  <a:schemeClr val="bg1"/>
                </a:solidFill>
              </a:rPr>
              <a:t>мультимодальном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altLang="ru-RU" dirty="0" smtClean="0">
                <a:solidFill>
                  <a:schemeClr val="bg1"/>
                </a:solidFill>
              </a:rPr>
              <a:t>LLM  </a:t>
            </a:r>
            <a:r>
              <a:rPr lang="ru-RU" altLang="ru-RU" dirty="0" smtClean="0">
                <a:solidFill>
                  <a:schemeClr val="bg1"/>
                </a:solidFill>
              </a:rPr>
              <a:t>и </a:t>
            </a:r>
            <a:r>
              <a:rPr lang="en-US" altLang="ru-RU" dirty="0" smtClean="0">
                <a:solidFill>
                  <a:schemeClr val="bg1"/>
                </a:solidFill>
              </a:rPr>
              <a:t>Visual Encoder </a:t>
            </a:r>
            <a:r>
              <a:rPr lang="ru-RU" altLang="ru-RU" dirty="0" smtClean="0">
                <a:solidFill>
                  <a:schemeClr val="bg1"/>
                </a:solidFill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</a:rPr>
              <a:t>предобучены</a:t>
            </a:r>
            <a:r>
              <a:rPr lang="ru-RU" altLang="ru-RU" dirty="0" smtClean="0">
                <a:solidFill>
                  <a:schemeClr val="bg1"/>
                </a:solidFill>
              </a:rPr>
              <a:t>.</a:t>
            </a:r>
            <a:endParaRPr lang="en-US" altLang="ru-RU" dirty="0" smtClean="0">
              <a:solidFill>
                <a:schemeClr val="bg1"/>
              </a:solidFill>
            </a:endParaRPr>
          </a:p>
          <a:p>
            <a:r>
              <a:rPr lang="ru-RU" altLang="ru-RU" dirty="0" smtClean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 smtClean="0">
                <a:solidFill>
                  <a:schemeClr val="bg1"/>
                </a:solidFill>
              </a:rPr>
              <a:t>VLM</a:t>
            </a:r>
            <a:r>
              <a:rPr lang="ru-RU" altLang="ru-RU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ru-RU" altLang="ru-RU" sz="2300" dirty="0" smtClean="0">
                <a:solidFill>
                  <a:schemeClr val="bg1"/>
                </a:solidFill>
              </a:rPr>
              <a:t>Обучение </a:t>
            </a:r>
            <a:r>
              <a:rPr lang="ru-RU" altLang="ru-RU" sz="2300" dirty="0">
                <a:solidFill>
                  <a:schemeClr val="bg1"/>
                </a:solidFill>
              </a:rPr>
              <a:t>адаптера (</a:t>
            </a:r>
            <a:r>
              <a:rPr lang="en-US" sz="2300" dirty="0" err="1">
                <a:solidFill>
                  <a:schemeClr val="bg1"/>
                </a:solidFill>
              </a:rPr>
              <a:t>pretraining</a:t>
            </a:r>
            <a:r>
              <a:rPr lang="ru-RU" altLang="ru-RU" sz="23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 err="1" smtClean="0">
                <a:solidFill>
                  <a:schemeClr val="bg1"/>
                </a:solidFill>
              </a:rPr>
              <a:t>Дообуение</a:t>
            </a:r>
            <a:r>
              <a:rPr lang="ru-RU" altLang="ru-RU" sz="2300" dirty="0" smtClean="0">
                <a:solidFill>
                  <a:schemeClr val="bg1"/>
                </a:solidFill>
              </a:rPr>
              <a:t> всей </a:t>
            </a:r>
            <a:r>
              <a:rPr lang="en-US" altLang="ru-RU" sz="2300" dirty="0" smtClean="0">
                <a:solidFill>
                  <a:schemeClr val="bg1"/>
                </a:solidFill>
              </a:rPr>
              <a:t>VLM </a:t>
            </a:r>
            <a:r>
              <a:rPr lang="ru-RU" altLang="ru-RU" sz="2300" dirty="0" smtClean="0">
                <a:solidFill>
                  <a:schemeClr val="bg1"/>
                </a:solidFill>
              </a:rPr>
              <a:t>(</a:t>
            </a:r>
            <a:r>
              <a:rPr lang="en-US" altLang="ru-RU" sz="2300" dirty="0" smtClean="0">
                <a:solidFill>
                  <a:schemeClr val="bg1"/>
                </a:solidFill>
              </a:rPr>
              <a:t>SFT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</a:t>
            </a:r>
            <a:r>
              <a:rPr lang="en" sz="1200" dirty="0" smtClean="0">
                <a:solidFill>
                  <a:srgbClr val="0563C1"/>
                </a:solidFill>
                <a:hlinkClick r:id="rId2"/>
              </a:rPr>
              <a:t>/</a:t>
            </a:r>
            <a:r>
              <a:rPr lang="en" sz="1200" dirty="0" smtClean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03" y="2714625"/>
            <a:ext cx="6996721" cy="36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pic>
        <p:nvPicPr>
          <p:cNvPr id="230" name="Google Shape;230;p40">
            <a:extLst>
              <a:ext uri="{FF2B5EF4-FFF2-40B4-BE49-F238E27FC236}">
                <a16:creationId xmlns:a16="http://schemas.microsoft.com/office/drawing/2014/main" id="{653A2E57-9B84-C044-8761-4A8367CCE1E4}"/>
              </a:ext>
            </a:extLst>
          </p:cNvPr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-3" y="-7172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834972" y="2085742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541215" y="298003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367046" y="2610890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7F76E208-06CB-46DC-F7E6-571859FC5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2" y="3943669"/>
            <a:ext cx="5102087" cy="2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>
            <a:extLst>
              <a:ext uri="{FF2B5EF4-FFF2-40B4-BE49-F238E27FC236}">
                <a16:creationId xmlns:a16="http://schemas.microsoft.com/office/drawing/2014/main" id="{B15643C5-ED1A-0C00-28E9-AF532797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843" y="3514794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AC15761F-D976-4514-6F40-F2FF4A367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en-US" dirty="0">
                <a:hlinkClick r:id="rId2"/>
              </a:rPr>
              <a:t>https://rohitbandaru.github.io/blog/Vision-Language-Models</a:t>
            </a:r>
            <a:r>
              <a:rPr lang="en-US" dirty="0" smtClean="0">
                <a:hlinkClick r:id="rId2"/>
              </a:rPr>
              <a:t>/</a:t>
            </a:r>
            <a:r>
              <a:rPr lang="ru-RU" smtClean="0"/>
              <a:t> 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  <a:endParaRPr lang="ru-RU" sz="2800" b="0" i="0" dirty="0" smtClean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 smtClean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 smtClean="0">
                <a:solidFill>
                  <a:schemeClr val="bg1"/>
                </a:solidFill>
              </a:rPr>
              <a:t>предобученная</a:t>
            </a:r>
            <a:r>
              <a:rPr lang="ru-RU" sz="2800" dirty="0" smtClean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</a:t>
            </a:r>
            <a:r>
              <a:rPr lang="ru-RU" sz="2800" b="0" i="0" dirty="0" smtClean="0">
                <a:solidFill>
                  <a:schemeClr val="bg1"/>
                </a:solidFill>
                <a:effectLst/>
              </a:rPr>
              <a:t>данных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</a:t>
            </a:r>
            <a:r>
              <a:rPr lang="en" sz="2400" dirty="0" smtClean="0">
                <a:solidFill>
                  <a:schemeClr val="bg1"/>
                </a:solidFill>
              </a:rPr>
              <a:t>model</a:t>
            </a:r>
            <a:r>
              <a:rPr lang="ru-RU" sz="2400" dirty="0" smtClean="0">
                <a:solidFill>
                  <a:schemeClr val="bg1"/>
                </a:solidFill>
              </a:rPr>
              <a:t>, </a:t>
            </a:r>
            <a:r>
              <a:rPr lang="en" sz="2400" dirty="0" smtClean="0">
                <a:solidFill>
                  <a:schemeClr val="bg1"/>
                </a:solidFill>
              </a:rPr>
              <a:t>LxM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).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 smtClean="0">
                <a:solidFill>
                  <a:schemeClr val="bg1"/>
                </a:solidFill>
                <a:effectLst/>
              </a:rPr>
              <a:t>Как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 smtClean="0">
                <a:solidFill>
                  <a:schemeClr val="bg1"/>
                </a:solidFill>
              </a:rPr>
              <a:t>self-supervision</a:t>
            </a:r>
            <a:r>
              <a:rPr lang="ru-RU" sz="2800" dirty="0" smtClean="0">
                <a:solidFill>
                  <a:schemeClr val="bg1"/>
                </a:solidFill>
              </a:rPr>
              <a:t> (</a:t>
            </a:r>
            <a:r>
              <a:rPr lang="en-US" sz="2800" dirty="0" smtClean="0">
                <a:solidFill>
                  <a:schemeClr val="bg1"/>
                </a:solidFill>
              </a:rPr>
              <a:t>SSL)</a:t>
            </a:r>
            <a:r>
              <a:rPr lang="en" sz="2800" dirty="0" smtClean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at scale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. </a:t>
            </a:r>
            <a:endParaRPr lang="en-US" sz="28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 могут быть также мультимодальными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 (например </a:t>
            </a:r>
            <a:r>
              <a:rPr lang="en-US" sz="2800" dirty="0">
                <a:solidFill>
                  <a:schemeClr val="bg1"/>
                </a:solidFill>
              </a:rPr>
              <a:t>image-text)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</a:t>
            </a:r>
            <a:r>
              <a:rPr lang="ru-RU" sz="2400" dirty="0" smtClean="0">
                <a:solidFill>
                  <a:schemeClr val="bg1"/>
                </a:solidFill>
              </a:rPr>
              <a:t>обучения формируется </a:t>
            </a:r>
            <a:r>
              <a:rPr lang="ru-RU" sz="2400" dirty="0">
                <a:solidFill>
                  <a:schemeClr val="bg1"/>
                </a:solidFill>
              </a:rPr>
              <a:t>исходя из внутренней структуры самих объектов, либо из базовых знаний об объектах. </a:t>
            </a:r>
            <a:endParaRPr lang="ru-RU" sz="24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ru-RU" sz="2400" dirty="0" smtClean="0">
                <a:solidFill>
                  <a:schemeClr val="bg1"/>
                </a:solidFill>
              </a:rPr>
              <a:t>не требуется размета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https://habr.com/ru/articles/704710/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1" y="3309702"/>
            <a:ext cx="4384675" cy="24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15099" y="6551478"/>
            <a:ext cx="495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pic>
        <p:nvPicPr>
          <p:cNvPr id="1028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" y="3590506"/>
            <a:ext cx="3964098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9099" y="62430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0" y="3143575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 smtClean="0">
                <a:solidFill>
                  <a:schemeClr val="bg1"/>
                </a:solidFill>
              </a:rPr>
              <a:t>— </a:t>
            </a:r>
            <a:r>
              <a:rPr lang="ru-RU" dirty="0" smtClean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 smtClean="0">
                <a:solidFill>
                  <a:schemeClr val="bg1"/>
                </a:solidFill>
              </a:rPr>
              <a:t>промпт</a:t>
            </a:r>
            <a:r>
              <a:rPr lang="ru-RU" dirty="0" smtClean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</a:t>
            </a:r>
            <a:r>
              <a:rPr lang="en-US" b="1" dirty="0" smtClean="0">
                <a:solidFill>
                  <a:schemeClr val="bg1"/>
                </a:solidFill>
              </a:rPr>
              <a:t>tracking</a:t>
            </a:r>
            <a:r>
              <a:rPr lang="ru-RU" b="1" dirty="0" smtClean="0">
                <a:solidFill>
                  <a:schemeClr val="bg1"/>
                </a:solidFill>
              </a:rPr>
              <a:t>, </a:t>
            </a:r>
            <a:r>
              <a:rPr lang="ru-RU" b="1" dirty="0" err="1" smtClean="0">
                <a:solidFill>
                  <a:schemeClr val="bg1"/>
                </a:solidFill>
              </a:rPr>
              <a:t>детекция</a:t>
            </a:r>
            <a:r>
              <a:rPr lang="ru-RU" b="1" dirty="0" smtClean="0">
                <a:solidFill>
                  <a:schemeClr val="bg1"/>
                </a:solidFill>
              </a:rPr>
              <a:t> по примеру </a:t>
            </a:r>
            <a:r>
              <a:rPr lang="ru-RU" b="1" dirty="0" err="1" smtClean="0">
                <a:solidFill>
                  <a:schemeClr val="bg1"/>
                </a:solidFill>
              </a:rPr>
              <a:t>изобржений</a:t>
            </a:r>
            <a:r>
              <a:rPr lang="ru-RU" b="1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 smtClean="0">
                <a:solidFill>
                  <a:schemeClr val="bg1"/>
                </a:solidFill>
              </a:rPr>
              <a:t>датасетах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без их разметки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sz="2800" dirty="0" smtClean="0">
                <a:solidFill>
                  <a:schemeClr val="bg1"/>
                </a:solidFill>
              </a:rPr>
              <a:t>Известно</a:t>
            </a:r>
            <a:r>
              <a:rPr lang="ru-RU" sz="2800" dirty="0">
                <a:solidFill>
                  <a:schemeClr val="bg1"/>
                </a:solidFill>
              </a:rPr>
              <a:t>, что при тех же показателях целевой метрики</a:t>
            </a:r>
            <a:r>
              <a:rPr lang="en-US" sz="2800" dirty="0">
                <a:solidFill>
                  <a:schemeClr val="bg1"/>
                </a:solidFill>
              </a:rPr>
              <a:t> SSL</a:t>
            </a:r>
            <a:r>
              <a:rPr lang="ru-RU" sz="28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800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Полезная </a:t>
            </a:r>
            <a:r>
              <a:rPr lang="ru-RU" sz="2400" dirty="0">
                <a:solidFill>
                  <a:schemeClr val="bg1"/>
                </a:solidFill>
              </a:rPr>
              <a:t>информация на выходе модели — некоторые признаки / векторное представление,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Могу быть виды </a:t>
            </a:r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 использованием генеративных сетей </a:t>
            </a:r>
            <a:r>
              <a:rPr lang="ru-RU" dirty="0" smtClean="0">
                <a:solidFill>
                  <a:schemeClr val="bg1"/>
                </a:solidFill>
              </a:rPr>
              <a:t>Предсказание </a:t>
            </a:r>
            <a:r>
              <a:rPr lang="ru-RU" dirty="0">
                <a:solidFill>
                  <a:schemeClr val="bg1"/>
                </a:solidFill>
              </a:rPr>
              <a:t>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pic>
        <p:nvPicPr>
          <p:cNvPr id="2050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6" y="2861205"/>
            <a:ext cx="2461594" cy="35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824" y="61773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(SSL</a:t>
            </a:r>
            <a:r>
              <a:rPr lang="en-US" sz="4800" b="1" dirty="0" smtClean="0">
                <a:solidFill>
                  <a:schemeClr val="bg1"/>
                </a:solidFill>
              </a:rPr>
              <a:t>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Классические подходы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30184" b="40795"/>
          <a:stretch/>
        </p:blipFill>
        <p:spPr bwMode="auto">
          <a:xfrm>
            <a:off x="3279748" y="2888033"/>
            <a:ext cx="5632504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30340" r="72826" b="40639"/>
          <a:stretch/>
        </p:blipFill>
        <p:spPr bwMode="auto">
          <a:xfrm>
            <a:off x="14328" y="2923389"/>
            <a:ext cx="3152196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94244" y="489584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76" y="2134142"/>
            <a:ext cx="3022407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</a:rPr>
              <a:t>Дистилляция знаний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Foundation </a:t>
            </a:r>
            <a:r>
              <a:rPr lang="ru-RU" dirty="0" smtClean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3038</Words>
  <Application>Microsoft Office PowerPoint</Application>
  <PresentationFormat>Широкоэкранный</PresentationFormat>
  <Paragraphs>445</Paragraphs>
  <Slides>55</Slides>
  <Notes>2</Notes>
  <HiddenSlides>16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7" baseType="lpstr">
      <vt:lpstr>-apple-system</vt:lpstr>
      <vt:lpstr>Aptos</vt:lpstr>
      <vt:lpstr>Arial</vt:lpstr>
      <vt:lpstr>Calibri</vt:lpstr>
      <vt:lpstr>Calibri Light</vt:lpstr>
      <vt:lpstr>Cambria Math</vt:lpstr>
      <vt:lpstr>Charter Roman</vt:lpstr>
      <vt:lpstr>Montserrat ExtraBold</vt:lpstr>
      <vt:lpstr>Montserrat SemiBold</vt:lpstr>
      <vt:lpstr>PetersburgC-Identity-H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Базисная модель (foundation model, FM)</vt:lpstr>
      <vt:lpstr>self-supervision learning (SSL)</vt:lpstr>
      <vt:lpstr>self-supervision learning (SSL) at scale</vt:lpstr>
      <vt:lpstr>self-supervision learning (SSL) at scale</vt:lpstr>
      <vt:lpstr>Применения (SSL)</vt:lpstr>
      <vt:lpstr>Применения (SSL) at scale</vt:lpstr>
      <vt:lpstr>Виды SSL. Автокодирование</vt:lpstr>
      <vt:lpstr>Виды SSL. Сontrastive Learning</vt:lpstr>
      <vt:lpstr>DINO (self-Distillation with no labels)</vt:lpstr>
      <vt:lpstr>DINO</vt:lpstr>
      <vt:lpstr>DINO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VLM</vt:lpstr>
      <vt:lpstr>VLM</vt:lpstr>
      <vt:lpstr>VLM</vt:lpstr>
      <vt:lpstr>VLM</vt:lpstr>
      <vt:lpstr>VLM</vt:lpstr>
      <vt:lpstr>VLM</vt:lpstr>
      <vt:lpstr>VLA  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57</cp:revision>
  <dcterms:created xsi:type="dcterms:W3CDTF">2021-12-17T14:10:12Z</dcterms:created>
  <dcterms:modified xsi:type="dcterms:W3CDTF">2025-11-28T14:00:04Z</dcterms:modified>
</cp:coreProperties>
</file>